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8" r:id="rId6"/>
    <p:sldId id="259" r:id="rId7"/>
    <p:sldId id="260" r:id="rId8"/>
    <p:sldId id="261" r:id="rId9"/>
    <p:sldId id="262" r:id="rId10"/>
    <p:sldId id="263" r:id="rId11"/>
    <p:sldId id="25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C3E50"/>
    <a:srgbClr val="6298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86" d="100"/>
          <a:sy n="86" d="100"/>
        </p:scale>
        <p:origin x="73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06AA48-914E-A450-55D7-465D999C1A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0247C2-87FB-B938-5179-12886DCF2B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B4D1AB-AD9C-5AE9-7303-3CBFE1198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8B98A-11BB-4306-8EBB-564C95F2D915}" type="datetimeFigureOut">
              <a:rPr lang="en-IN" smtClean="0"/>
              <a:t>05-03-2023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CC771D-4335-0B48-CAC0-09FB83591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C18FD-06BF-F6A2-76AB-7D4A2D4FE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D080A-CE3C-4A32-B6B7-00E70D2A64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66792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EC7D4B-404F-95E1-52D6-F2F013AD0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F64DA6-8CF3-152A-BC0D-D1D3BF27F9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2DDF0-4019-8251-2B2B-3694429764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8B98A-11BB-4306-8EBB-564C95F2D915}" type="datetimeFigureOut">
              <a:rPr lang="en-IN" smtClean="0"/>
              <a:t>05-03-2023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6BE0D1-5C8F-3B17-26AA-2F360848A1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DB33C8-17BA-BAEF-E9A8-3E79A5BFC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D080A-CE3C-4A32-B6B7-00E70D2A64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63884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6C131C2-2EE4-4AF8-4939-1453355611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BB9207-73AC-AC02-05E0-95C369B3D8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32BA5D-8D03-C281-5279-A3E808502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8B98A-11BB-4306-8EBB-564C95F2D915}" type="datetimeFigureOut">
              <a:rPr lang="en-IN" smtClean="0"/>
              <a:t>05-03-2023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373FC6-FEA6-93F2-8CA4-2D59F7444D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D0D0C0-C1EF-4394-3F08-26A3B50FF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D080A-CE3C-4A32-B6B7-00E70D2A64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52778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0A692-1A47-9B7E-3574-A4D714E57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6D05F8-2B43-C95D-1800-9479CA54A2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46B33B-E75E-543A-896D-BFCEF9EB79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8B98A-11BB-4306-8EBB-564C95F2D915}" type="datetimeFigureOut">
              <a:rPr lang="en-IN" smtClean="0"/>
              <a:t>05-03-2023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6D0C6B-6602-7181-85C5-7FBE4527AC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9D0D9-72D2-B57A-A8EB-977DCE5AE6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D080A-CE3C-4A32-B6B7-00E70D2A64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1198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1E93E-5FF8-EF96-AE22-BB9E565C3D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21C385-C376-C34B-676A-691C68D6F8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CDD415-3A85-BB53-E29C-C8E4180171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8B98A-11BB-4306-8EBB-564C95F2D915}" type="datetimeFigureOut">
              <a:rPr lang="en-IN" smtClean="0"/>
              <a:t>05-03-2023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156592-45EC-1E54-091E-93030C2945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791AC7-AC9C-74E6-FE78-B596BA144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D080A-CE3C-4A32-B6B7-00E70D2A64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484673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02894-1DE9-266A-0892-CD0F8C030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7C594D-F7D2-48B6-4011-324883FA7C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CEFEEF-0C3B-9F5A-8AAD-13F2642B12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5438EE-BA79-5CD3-5F87-F79209681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8B98A-11BB-4306-8EBB-564C95F2D915}" type="datetimeFigureOut">
              <a:rPr lang="en-IN" smtClean="0"/>
              <a:t>05-03-2023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B20D50-622D-45B2-1BAE-99CEB30C5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FD19B4-E04D-35E5-E025-CD03DDA54D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D080A-CE3C-4A32-B6B7-00E70D2A64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84976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6E7BDC-FCEC-8D72-61CF-DA501EFDE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25CBB9-E28E-F179-FBD6-A6299F1CF7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86AB03-341A-388D-98F2-B811D73523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6CC795-C017-ED1E-75B0-E179BA133C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959C4E6-FE65-C1F8-513A-059725ABDB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D0A38E0-B193-6AAD-5C92-E1E2C6753F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8B98A-11BB-4306-8EBB-564C95F2D915}" type="datetimeFigureOut">
              <a:rPr lang="en-IN" smtClean="0"/>
              <a:t>05-03-2023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3E12A37-7B34-F1B7-8E08-CF774C4DA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F273F6C-DC2D-423E-35D6-96ABBF6D7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D080A-CE3C-4A32-B6B7-00E70D2A64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81989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062823-7EBC-4F9B-58F8-E8FD68672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87A475-825E-5E76-6E26-8DCF4248A5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8B98A-11BB-4306-8EBB-564C95F2D915}" type="datetimeFigureOut">
              <a:rPr lang="en-IN" smtClean="0"/>
              <a:t>05-03-2023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822A54-A4F8-0C1B-F9CC-5F87A7B20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4F69CC-7883-A2AE-3BF2-CB3C7C270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D080A-CE3C-4A32-B6B7-00E70D2A64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28940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0D1E49-F85E-FE7C-C6C9-57EC726EC8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8B98A-11BB-4306-8EBB-564C95F2D915}" type="datetimeFigureOut">
              <a:rPr lang="en-IN" smtClean="0"/>
              <a:t>05-03-2023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DDB9C6-77FC-3B2F-252D-0430D49BE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4C4F00-964A-1B99-6D29-B18E14E98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D080A-CE3C-4A32-B6B7-00E70D2A64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1559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7BEA2-F098-1DCD-6D54-BAF168AC5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8EDA91-A5A3-AFE8-3FA3-D0706D19E0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2FB58B-D66E-4F54-8E0A-CF5BFF9E91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646F1C-5012-BA03-C3DA-FBC55194C0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8B98A-11BB-4306-8EBB-564C95F2D915}" type="datetimeFigureOut">
              <a:rPr lang="en-IN" smtClean="0"/>
              <a:t>05-03-2023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923C15-C39C-C608-927D-656DD4A83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AADC56-505B-6F59-C3C4-8FD383CFA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D080A-CE3C-4A32-B6B7-00E70D2A64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66484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65C0C0-4382-7886-D6FA-15CB31AEA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03DABB3-4A0D-AC76-70AD-DDFAD95497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1A352C-BA6C-B5C5-37D9-4D01C3C9E4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6EA5F8-B38D-5F98-0A8E-6AFEE3D187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8B98A-11BB-4306-8EBB-564C95F2D915}" type="datetimeFigureOut">
              <a:rPr lang="en-IN" smtClean="0"/>
              <a:t>05-03-2023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B6E6DF-7A44-FC9C-130A-DA32D0F80F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BAC2A0-60D2-073E-DD99-E0A99A5D90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D080A-CE3C-4A32-B6B7-00E70D2A64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20582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3629D6-234C-DE5A-10BD-8C98560F6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867646-A7A5-95A6-6D3D-A81E73ADB5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B2B97E-63EB-1E5C-D2C0-EC59E761D6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E8B98A-11BB-4306-8EBB-564C95F2D915}" type="datetimeFigureOut">
              <a:rPr lang="en-IN" smtClean="0"/>
              <a:t>05-03-2023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57BB2A-891B-88E6-293C-6D912C788C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0A80A4-E4C0-57E6-5886-E656AF50C6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0D080A-CE3C-4A32-B6B7-00E70D2A64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2327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5EAFC177-FF74-BE13-8EB7-3FA22A9EDD31}"/>
              </a:ext>
            </a:extLst>
          </p:cNvPr>
          <p:cNvGrpSpPr/>
          <p:nvPr/>
        </p:nvGrpSpPr>
        <p:grpSpPr>
          <a:xfrm>
            <a:off x="1151230" y="248793"/>
            <a:ext cx="8568000" cy="6192000"/>
            <a:chOff x="1229289" y="497587"/>
            <a:chExt cx="8573696" cy="6048178"/>
          </a:xfrm>
        </p:grpSpPr>
        <p:pic>
          <p:nvPicPr>
            <p:cNvPr id="5" name="Picture 4" descr="Graphical user interface&#10;&#10;Description automatically generated">
              <a:extLst>
                <a:ext uri="{FF2B5EF4-FFF2-40B4-BE49-F238E27FC236}">
                  <a16:creationId xmlns:a16="http://schemas.microsoft.com/office/drawing/2014/main" id="{2E42190A-D372-2464-D219-4C67049427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29289" y="497587"/>
              <a:ext cx="8573696" cy="4791744"/>
            </a:xfrm>
            <a:prstGeom prst="rect">
              <a:avLst/>
            </a:prstGeom>
            <a:ln>
              <a:solidFill>
                <a:srgbClr val="2C3E50"/>
              </a:solidFill>
            </a:ln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A878F87-8721-F21A-FA63-5D1A2BE1B64C}"/>
                </a:ext>
              </a:extLst>
            </p:cNvPr>
            <p:cNvSpPr/>
            <p:nvPr/>
          </p:nvSpPr>
          <p:spPr>
            <a:xfrm>
              <a:off x="1229289" y="5289330"/>
              <a:ext cx="8573696" cy="1256435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C3E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Analyzing Mumbai House price – MS Power BI Project</a:t>
              </a:r>
              <a:endParaRPr lang="en-IN" sz="28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302377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8601578-E5CD-339E-D498-7979F146D48B}"/>
              </a:ext>
            </a:extLst>
          </p:cNvPr>
          <p:cNvGrpSpPr/>
          <p:nvPr/>
        </p:nvGrpSpPr>
        <p:grpSpPr>
          <a:xfrm>
            <a:off x="1151230" y="248793"/>
            <a:ext cx="8568000" cy="6192000"/>
            <a:chOff x="1151230" y="248793"/>
            <a:chExt cx="8568000" cy="6192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A878F87-8721-F21A-FA63-5D1A2BE1B64C}"/>
                </a:ext>
              </a:extLst>
            </p:cNvPr>
            <p:cNvSpPr/>
            <p:nvPr/>
          </p:nvSpPr>
          <p:spPr>
            <a:xfrm>
              <a:off x="1151230" y="5154481"/>
              <a:ext cx="8568000" cy="128631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C3E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Predict Used Cars Valuation – Data Science Python Project</a:t>
              </a:r>
              <a:endParaRPr lang="en-IN" sz="2800" dirty="0">
                <a:solidFill>
                  <a:schemeClr val="tx1"/>
                </a:solidFill>
              </a:endParaRPr>
            </a:p>
          </p:txBody>
        </p: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69629070-7B28-2028-4937-F14E82D4B18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51230" y="248793"/>
              <a:ext cx="8568000" cy="4905688"/>
            </a:xfrm>
            <a:prstGeom prst="rect">
              <a:avLst/>
            </a:prstGeom>
            <a:ln>
              <a:solidFill>
                <a:srgbClr val="2C3E50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22516553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4855299-298F-CFFC-8A92-770A92240195}"/>
              </a:ext>
            </a:extLst>
          </p:cNvPr>
          <p:cNvGrpSpPr/>
          <p:nvPr/>
        </p:nvGrpSpPr>
        <p:grpSpPr>
          <a:xfrm>
            <a:off x="1151230" y="248793"/>
            <a:ext cx="8568000" cy="6192000"/>
            <a:chOff x="1151230" y="248793"/>
            <a:chExt cx="8568000" cy="6192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A878F87-8721-F21A-FA63-5D1A2BE1B64C}"/>
                </a:ext>
              </a:extLst>
            </p:cNvPr>
            <p:cNvSpPr/>
            <p:nvPr/>
          </p:nvSpPr>
          <p:spPr>
            <a:xfrm>
              <a:off x="1151230" y="5154481"/>
              <a:ext cx="8568000" cy="128631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C3E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Data Warehouse - SQL, Azure Synapse Analytics, Azure Git, CI CD deployment</a:t>
              </a:r>
              <a:endParaRPr lang="en-IN" sz="2800" dirty="0">
                <a:solidFill>
                  <a:schemeClr val="tx1"/>
                </a:solidFill>
              </a:endParaRPr>
            </a:p>
          </p:txBody>
        </p:sp>
        <p:pic>
          <p:nvPicPr>
            <p:cNvPr id="1026" name="Picture 2" descr="Data Warehousing - Overview, Steps, Pros and Cons">
              <a:extLst>
                <a:ext uri="{FF2B5EF4-FFF2-40B4-BE49-F238E27FC236}">
                  <a16:creationId xmlns:a16="http://schemas.microsoft.com/office/drawing/2014/main" id="{6717FF4F-82BF-711B-655A-7B71B5AC876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82390" y="248793"/>
              <a:ext cx="8436839" cy="4905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71380B3E-4892-AF24-DFBC-3C995DEC3DCB}"/>
              </a:ext>
            </a:extLst>
          </p:cNvPr>
          <p:cNvSpPr/>
          <p:nvPr/>
        </p:nvSpPr>
        <p:spPr>
          <a:xfrm>
            <a:off x="1151230" y="234176"/>
            <a:ext cx="8568000" cy="4920305"/>
          </a:xfrm>
          <a:prstGeom prst="rect">
            <a:avLst/>
          </a:prstGeom>
          <a:noFill/>
          <a:ln>
            <a:solidFill>
              <a:srgbClr val="2C3E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379835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0024DD4D-493C-34A3-564F-9D157698094A}"/>
              </a:ext>
            </a:extLst>
          </p:cNvPr>
          <p:cNvGrpSpPr/>
          <p:nvPr/>
        </p:nvGrpSpPr>
        <p:grpSpPr>
          <a:xfrm>
            <a:off x="1151230" y="248793"/>
            <a:ext cx="8568000" cy="6192000"/>
            <a:chOff x="1151230" y="248793"/>
            <a:chExt cx="8568000" cy="6192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A878F87-8721-F21A-FA63-5D1A2BE1B64C}"/>
                </a:ext>
              </a:extLst>
            </p:cNvPr>
            <p:cNvSpPr/>
            <p:nvPr/>
          </p:nvSpPr>
          <p:spPr>
            <a:xfrm>
              <a:off x="1151230" y="5154481"/>
              <a:ext cx="8568000" cy="128631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C3E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Microsoft Azure Data Certificates</a:t>
              </a:r>
              <a:endParaRPr lang="en-IN" sz="2800" dirty="0">
                <a:solidFill>
                  <a:schemeClr val="tx1"/>
                </a:solidFill>
              </a:endParaRPr>
            </a:p>
          </p:txBody>
        </p:sp>
        <p:pic>
          <p:nvPicPr>
            <p:cNvPr id="1026" name="Picture 2" descr="Data Warehousing - Overview, Steps, Pros and Cons">
              <a:extLst>
                <a:ext uri="{FF2B5EF4-FFF2-40B4-BE49-F238E27FC236}">
                  <a16:creationId xmlns:a16="http://schemas.microsoft.com/office/drawing/2014/main" id="{6717FF4F-82BF-711B-655A-7B71B5AC876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>
                          <a14:backgroundMark x1="61133" y1="54455" x2="63184" y2="45149"/>
                          <a14:backgroundMark x1="63184" y1="45149" x2="63184" y2="45149"/>
                          <a14:backgroundMark x1="56738" y1="30297" x2="48926" y2="35248"/>
                          <a14:backgroundMark x1="67090" y1="33663" x2="61133" y2="32475"/>
                          <a14:backgroundMark x1="61133" y1="32475" x2="65430" y2="30099"/>
                          <a14:backgroundMark x1="65430" y1="30099" x2="65430" y2="30099"/>
                          <a14:backgroundMark x1="66309" y1="40990" x2="57227" y2="40990"/>
                          <a14:backgroundMark x1="57227" y1="40990" x2="51660" y2="48317"/>
                          <a14:backgroundMark x1="51660" y1="48317" x2="61816" y2="52475"/>
                          <a14:backgroundMark x1="61816" y1="52475" x2="66992" y2="48515"/>
                          <a14:backgroundMark x1="65723" y1="49109" x2="57617" y2="52079"/>
                          <a14:backgroundMark x1="57617" y1="52079" x2="73242" y2="50495"/>
                          <a14:backgroundMark x1="73242" y1="50495" x2="72852" y2="51089"/>
                          <a14:backgroundMark x1="63477" y1="61386" x2="55566" y2="53663"/>
                          <a14:backgroundMark x1="55566" y1="53663" x2="64551" y2="48713"/>
                          <a14:backgroundMark x1="64551" y1="48713" x2="49023" y2="55446"/>
                          <a14:backgroundMark x1="49023" y1="55446" x2="51660" y2="46733"/>
                          <a14:backgroundMark x1="51660" y1="40594" x2="57715" y2="56436"/>
                          <a14:backgroundMark x1="57715" y1="56436" x2="66016" y2="58218"/>
                          <a14:backgroundMark x1="66016" y1="58218" x2="67090" y2="57426"/>
                          <a14:backgroundMark x1="70410" y1="56238" x2="58008" y2="66931"/>
                          <a14:backgroundMark x1="58008" y1="66931" x2="49316" y2="66139"/>
                          <a14:backgroundMark x1="49316" y1="66139" x2="49316" y2="64752"/>
                          <a14:backgroundMark x1="55957" y1="60000" x2="55957" y2="60000"/>
                          <a14:backgroundMark x1="72363" y1="42376" x2="72363" y2="42376"/>
                          <a14:backgroundMark x1="70996" y1="57228" x2="70996" y2="57228"/>
                          <a14:backgroundMark x1="71191" y1="58218" x2="70996" y2="56040"/>
                          <a14:backgroundMark x1="70410" y1="45347" x2="70410" y2="4534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1230" y="248793"/>
              <a:ext cx="8568000" cy="4905688"/>
            </a:xfrm>
            <a:prstGeom prst="rect">
              <a:avLst/>
            </a:prstGeom>
            <a:noFill/>
            <a:ln>
              <a:solidFill>
                <a:srgbClr val="2C3E5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FA0463B5-7AD4-78C0-E759-EF765826870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151230" y="1184259"/>
              <a:ext cx="8568000" cy="2872461"/>
            </a:xfrm>
            <a:prstGeom prst="rect">
              <a:avLst/>
            </a:prstGeom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5093269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33ED7385-977E-E79B-FBAE-D73C3C15C7AE}"/>
              </a:ext>
            </a:extLst>
          </p:cNvPr>
          <p:cNvGrpSpPr/>
          <p:nvPr/>
        </p:nvGrpSpPr>
        <p:grpSpPr>
          <a:xfrm>
            <a:off x="1151230" y="248793"/>
            <a:ext cx="8568001" cy="6192000"/>
            <a:chOff x="1151230" y="248793"/>
            <a:chExt cx="8568001" cy="6192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A878F87-8721-F21A-FA63-5D1A2BE1B64C}"/>
                </a:ext>
              </a:extLst>
            </p:cNvPr>
            <p:cNvSpPr/>
            <p:nvPr/>
          </p:nvSpPr>
          <p:spPr>
            <a:xfrm>
              <a:off x="1151230" y="5154481"/>
              <a:ext cx="8568000" cy="128631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C3E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Automation, Git &amp; CI/CD deployment - </a:t>
              </a:r>
              <a:r>
                <a:rPr lang="en-US" sz="2800" dirty="0" err="1">
                  <a:solidFill>
                    <a:schemeClr val="tx1"/>
                  </a:solidFill>
                </a:rPr>
                <a:t>DataOps</a:t>
              </a:r>
              <a:r>
                <a:rPr lang="en-US" sz="2800" dirty="0">
                  <a:solidFill>
                    <a:schemeClr val="tx1"/>
                  </a:solidFill>
                </a:rPr>
                <a:t> project</a:t>
              </a:r>
              <a:endParaRPr lang="en-IN" sz="2800" dirty="0">
                <a:solidFill>
                  <a:schemeClr val="tx1"/>
                </a:solidFill>
              </a:endParaRPr>
            </a:p>
          </p:txBody>
        </p:sp>
        <p:pic>
          <p:nvPicPr>
            <p:cNvPr id="1026" name="Picture 2" descr="Data Warehousing - Overview, Steps, Pros and Cons">
              <a:extLst>
                <a:ext uri="{FF2B5EF4-FFF2-40B4-BE49-F238E27FC236}">
                  <a16:creationId xmlns:a16="http://schemas.microsoft.com/office/drawing/2014/main" id="{6717FF4F-82BF-711B-655A-7B71B5AC876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>
                          <a14:backgroundMark x1="61133" y1="54455" x2="63184" y2="45149"/>
                          <a14:backgroundMark x1="63184" y1="45149" x2="63184" y2="45149"/>
                          <a14:backgroundMark x1="56738" y1="30297" x2="48926" y2="35248"/>
                          <a14:backgroundMark x1="67090" y1="33663" x2="61133" y2="32475"/>
                          <a14:backgroundMark x1="61133" y1="32475" x2="65430" y2="30099"/>
                          <a14:backgroundMark x1="65430" y1="30099" x2="65430" y2="30099"/>
                          <a14:backgroundMark x1="66309" y1="40990" x2="57227" y2="40990"/>
                          <a14:backgroundMark x1="57227" y1="40990" x2="51660" y2="48317"/>
                          <a14:backgroundMark x1="51660" y1="48317" x2="61816" y2="52475"/>
                          <a14:backgroundMark x1="61816" y1="52475" x2="66992" y2="48515"/>
                          <a14:backgroundMark x1="65723" y1="49109" x2="57617" y2="52079"/>
                          <a14:backgroundMark x1="57617" y1="52079" x2="73242" y2="50495"/>
                          <a14:backgroundMark x1="73242" y1="50495" x2="72852" y2="51089"/>
                          <a14:backgroundMark x1="63477" y1="61386" x2="55566" y2="53663"/>
                          <a14:backgroundMark x1="55566" y1="53663" x2="64551" y2="48713"/>
                          <a14:backgroundMark x1="64551" y1="48713" x2="49023" y2="55446"/>
                          <a14:backgroundMark x1="49023" y1="55446" x2="51660" y2="46733"/>
                          <a14:backgroundMark x1="51660" y1="40594" x2="57715" y2="56436"/>
                          <a14:backgroundMark x1="57715" y1="56436" x2="66016" y2="58218"/>
                          <a14:backgroundMark x1="66016" y1="58218" x2="67090" y2="57426"/>
                          <a14:backgroundMark x1="70410" y1="56238" x2="58008" y2="66931"/>
                          <a14:backgroundMark x1="58008" y1="66931" x2="49316" y2="66139"/>
                          <a14:backgroundMark x1="49316" y1="66139" x2="49316" y2="64752"/>
                          <a14:backgroundMark x1="55957" y1="60000" x2="55957" y2="60000"/>
                          <a14:backgroundMark x1="72363" y1="42376" x2="72363" y2="42376"/>
                          <a14:backgroundMark x1="70996" y1="57228" x2="70996" y2="57228"/>
                          <a14:backgroundMark x1="71191" y1="58218" x2="70996" y2="56040"/>
                          <a14:backgroundMark x1="70410" y1="45347" x2="70410" y2="4534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1230" y="248793"/>
              <a:ext cx="8568000" cy="4905688"/>
            </a:xfrm>
            <a:prstGeom prst="rect">
              <a:avLst/>
            </a:prstGeom>
            <a:noFill/>
            <a:ln>
              <a:solidFill>
                <a:srgbClr val="2C3E5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B926C496-F371-5A79-9FE2-69349A6E46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18154"/>
            <a:stretch/>
          </p:blipFill>
          <p:spPr>
            <a:xfrm>
              <a:off x="1151231" y="248793"/>
              <a:ext cx="8568000" cy="490568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093044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A878F87-8721-F21A-FA63-5D1A2BE1B64C}"/>
              </a:ext>
            </a:extLst>
          </p:cNvPr>
          <p:cNvSpPr/>
          <p:nvPr/>
        </p:nvSpPr>
        <p:spPr>
          <a:xfrm>
            <a:off x="1151230" y="5154481"/>
            <a:ext cx="8568000" cy="1286312"/>
          </a:xfrm>
          <a:prstGeom prst="rect">
            <a:avLst/>
          </a:prstGeom>
          <a:solidFill>
            <a:schemeClr val="bg1"/>
          </a:solidFill>
          <a:ln>
            <a:solidFill>
              <a:srgbClr val="2C3E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Effect of lockdown on company – Twitter Sentiment Analysis</a:t>
            </a:r>
            <a:endParaRPr lang="en-IN" sz="2800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15DE2C6-F503-C29F-3D82-AF27FA681C56}"/>
              </a:ext>
            </a:extLst>
          </p:cNvPr>
          <p:cNvSpPr/>
          <p:nvPr/>
        </p:nvSpPr>
        <p:spPr>
          <a:xfrm>
            <a:off x="1151230" y="234176"/>
            <a:ext cx="8568000" cy="4920305"/>
          </a:xfrm>
          <a:prstGeom prst="rect">
            <a:avLst/>
          </a:prstGeom>
          <a:solidFill>
            <a:srgbClr val="2C3E50"/>
          </a:solidFill>
          <a:ln>
            <a:solidFill>
              <a:srgbClr val="2C3E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4CCAA13-FB68-41CA-E552-00D3418873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13" t="2936" r="6846" b="5310"/>
          <a:stretch/>
        </p:blipFill>
        <p:spPr>
          <a:xfrm>
            <a:off x="1309279" y="395283"/>
            <a:ext cx="8291921" cy="4598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0356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7F63979-DE5F-3CAB-05EC-76DD072EE226}"/>
              </a:ext>
            </a:extLst>
          </p:cNvPr>
          <p:cNvGrpSpPr/>
          <p:nvPr/>
        </p:nvGrpSpPr>
        <p:grpSpPr>
          <a:xfrm>
            <a:off x="1151230" y="234176"/>
            <a:ext cx="8568000" cy="6206617"/>
            <a:chOff x="1151230" y="234176"/>
            <a:chExt cx="8568000" cy="6206617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A878F87-8721-F21A-FA63-5D1A2BE1B64C}"/>
                </a:ext>
              </a:extLst>
            </p:cNvPr>
            <p:cNvSpPr/>
            <p:nvPr/>
          </p:nvSpPr>
          <p:spPr>
            <a:xfrm>
              <a:off x="1151230" y="5154481"/>
              <a:ext cx="8568000" cy="128631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C3E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Effect of lockdown on company – Twitter Sentiment Analysis</a:t>
              </a:r>
              <a:endParaRPr lang="en-IN" sz="2800" dirty="0">
                <a:solidFill>
                  <a:schemeClr val="tx1"/>
                </a:solidFill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15DE2C6-F503-C29F-3D82-AF27FA681C56}"/>
                </a:ext>
              </a:extLst>
            </p:cNvPr>
            <p:cNvSpPr/>
            <p:nvPr/>
          </p:nvSpPr>
          <p:spPr>
            <a:xfrm>
              <a:off x="1151230" y="234176"/>
              <a:ext cx="8568000" cy="4920305"/>
            </a:xfrm>
            <a:prstGeom prst="rect">
              <a:avLst/>
            </a:prstGeom>
            <a:noFill/>
            <a:ln>
              <a:solidFill>
                <a:srgbClr val="2C3E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3" name="Picture 2" descr="Graphical user interface, application&#10;&#10;Description automatically generated">
              <a:extLst>
                <a:ext uri="{FF2B5EF4-FFF2-40B4-BE49-F238E27FC236}">
                  <a16:creationId xmlns:a16="http://schemas.microsoft.com/office/drawing/2014/main" id="{0B918CED-FAF7-6F94-19BF-B4F5CFF6A12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98362" y="234176"/>
              <a:ext cx="6799590" cy="490703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456500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01112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5E12517540F3A4699EA201E0FFA1B6F" ma:contentTypeVersion="2" ma:contentTypeDescription="Create a new document." ma:contentTypeScope="" ma:versionID="1d4e9afcf4b3afa88ca99e40264c12a2">
  <xsd:schema xmlns:xsd="http://www.w3.org/2001/XMLSchema" xmlns:xs="http://www.w3.org/2001/XMLSchema" xmlns:p="http://schemas.microsoft.com/office/2006/metadata/properties" xmlns:ns3="2ea396f5-ae55-4252-9dc2-478713f3d008" targetNamespace="http://schemas.microsoft.com/office/2006/metadata/properties" ma:root="true" ma:fieldsID="afd549581602cd7c46aebb31ec9cc3a5" ns3:_="">
    <xsd:import namespace="2ea396f5-ae55-4252-9dc2-478713f3d008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ea396f5-ae55-4252-9dc2-478713f3d00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1104FD4A-7692-495C-9928-C45579AC385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ea396f5-ae55-4252-9dc2-478713f3d00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C305C75-1616-4400-A168-9079883A714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91DB641-D40F-4B7E-910B-DD8036F362BA}">
  <ds:schemaRefs>
    <ds:schemaRef ds:uri="http://www.w3.org/XML/1998/namespace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purl.org/dc/dcmitype/"/>
    <ds:schemaRef ds:uri="http://purl.org/dc/elements/1.1/"/>
    <ds:schemaRef ds:uri="2ea396f5-ae55-4252-9dc2-478713f3d008"/>
    <ds:schemaRef ds:uri="http://schemas.openxmlformats.org/package/2006/metadata/core-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582</TotalTime>
  <Words>66</Words>
  <Application>Microsoft Office PowerPoint</Application>
  <PresentationFormat>Widescreen</PresentationFormat>
  <Paragraphs>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Shaikh Abdul Vasim</dc:creator>
  <cp:lastModifiedBy>Shaikh Abdul Vasim</cp:lastModifiedBy>
  <cp:revision>13</cp:revision>
  <dcterms:created xsi:type="dcterms:W3CDTF">2023-03-05T07:07:17Z</dcterms:created>
  <dcterms:modified xsi:type="dcterms:W3CDTF">2023-03-05T16:49:41Z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0x01010085E12517540F3A4699EA201E0FFA1B6F</vt:lpwstr>
  </property>
</Properties>
</file>

<file path=docProps/thumbnail.jpeg>
</file>